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471" r:id="rId3"/>
    <p:sldId id="473" r:id="rId4"/>
    <p:sldId id="472" r:id="rId5"/>
    <p:sldId id="484" r:id="rId6"/>
    <p:sldId id="474" r:id="rId7"/>
    <p:sldId id="475" r:id="rId8"/>
    <p:sldId id="476" r:id="rId9"/>
    <p:sldId id="479" r:id="rId10"/>
    <p:sldId id="478" r:id="rId11"/>
    <p:sldId id="482" r:id="rId12"/>
    <p:sldId id="480" r:id="rId13"/>
    <p:sldId id="483" r:id="rId14"/>
    <p:sldId id="481" r:id="rId15"/>
    <p:sldId id="427" r:id="rId16"/>
    <p:sldId id="492" r:id="rId17"/>
    <p:sldId id="486" r:id="rId18"/>
    <p:sldId id="469" r:id="rId19"/>
    <p:sldId id="477" r:id="rId20"/>
    <p:sldId id="485" r:id="rId21"/>
    <p:sldId id="487" r:id="rId22"/>
    <p:sldId id="488" r:id="rId23"/>
    <p:sldId id="489" r:id="rId24"/>
    <p:sldId id="493" r:id="rId25"/>
    <p:sldId id="490" r:id="rId26"/>
    <p:sldId id="491" r:id="rId27"/>
    <p:sldId id="494" r:id="rId28"/>
    <p:sldId id="439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34" r:id="rId40"/>
    <p:sldId id="26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003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78465" autoAdjust="0"/>
  </p:normalViewPr>
  <p:slideViewPr>
    <p:cSldViewPr snapToGrid="0">
      <p:cViewPr varScale="1">
        <p:scale>
          <a:sx n="126" d="100"/>
          <a:sy n="126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A1D9D-3338-4137-95E3-7DB2CFE5273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0A99-B57B-4E00-8AE8-703D65DAD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1264A-98B2-4296-915B-EC62D5D57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3"/>
          <a:stretch/>
        </p:blipFill>
        <p:spPr>
          <a:xfrm>
            <a:off x="0" y="-1"/>
            <a:ext cx="12188952" cy="6858001"/>
          </a:xfrm>
          <a:prstGeom prst="rect">
            <a:avLst/>
          </a:prstGeom>
        </p:spPr>
      </p:pic>
      <p:pic>
        <p:nvPicPr>
          <p:cNvPr id="1028" name="Picture 4" descr="C:\Users\mark\AppData\Local\Temp\SNAGHTML13577250.PNG">
            <a:extLst>
              <a:ext uri="{FF2B5EF4-FFF2-40B4-BE49-F238E27FC236}">
                <a16:creationId xmlns:a16="http://schemas.microsoft.com/office/drawing/2014/main" id="{6FFF3176-FE4E-45E6-BE37-EA634C523B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51760"/>
            <a:ext cx="10377300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1A4CD-FED1-4449-8868-085DB8625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919984"/>
            <a:ext cx="9966960" cy="822960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rgbClr val="0037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75F4F-6ECA-488C-A02D-CC878C4F9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49040"/>
            <a:ext cx="9144000" cy="6675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3760"/>
                </a:solidFill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6E75-4AFB-47E0-BCCA-14E6166F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035040"/>
            <a:ext cx="2743200" cy="365125"/>
          </a:xfrm>
        </p:spPr>
        <p:txBody>
          <a:bodyPr/>
          <a:lstStyle>
            <a:lvl1pPr algn="l">
              <a:defRPr sz="1800">
                <a:solidFill>
                  <a:srgbClr val="0037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D8B0D-378E-467B-8E44-FA6AE40C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6BE91-5664-44AC-8C9A-1A479C7E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C0D40A-849A-486E-915B-16F23820D12E}"/>
              </a:ext>
            </a:extLst>
          </p:cNvPr>
          <p:cNvSpPr txBox="1"/>
          <p:nvPr userDrawn="1"/>
        </p:nvSpPr>
        <p:spPr>
          <a:xfrm>
            <a:off x="1143000" y="4572000"/>
            <a:ext cx="671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00" baseline="0" dirty="0">
                <a:solidFill>
                  <a:srgbClr val="003760"/>
                </a:solidFill>
                <a:latin typeface="Trebuchet MS" panose="020B0603020202020204" pitchFamily="34" charset="0"/>
              </a:rPr>
              <a:t>Mark Reynolds</a:t>
            </a:r>
            <a:br>
              <a:rPr lang="en-US" sz="2000" spc="100" baseline="0" dirty="0">
                <a:solidFill>
                  <a:srgbClr val="003760"/>
                </a:solidFill>
                <a:latin typeface="Trebuchet MS" panose="020B0603020202020204" pitchFamily="34" charset="0"/>
              </a:rPr>
            </a:br>
            <a:r>
              <a:rPr lang="en-US" dirty="0">
                <a:solidFill>
                  <a:srgbClr val="003760"/>
                </a:solidFill>
                <a:latin typeface="Trebuchet MS" panose="020B0603020202020204" pitchFamily="34" charset="0"/>
              </a:rPr>
              <a:t>Digital Transformation &amp; Data Driven Solutions</a:t>
            </a:r>
          </a:p>
          <a:p>
            <a:r>
              <a:rPr lang="en-US" dirty="0">
                <a:solidFill>
                  <a:srgbClr val="003760"/>
                </a:solidFill>
                <a:latin typeface="Trebuchet MS" panose="020B0603020202020204" pitchFamily="34" charset="0"/>
              </a:rPr>
              <a:t>Solutions Architect / Data Architect / Systems Integration</a:t>
            </a:r>
          </a:p>
        </p:txBody>
      </p:sp>
    </p:spTree>
    <p:extLst>
      <p:ext uri="{BB962C8B-B14F-4D97-AF65-F5344CB8AC3E}">
        <p14:creationId xmlns:p14="http://schemas.microsoft.com/office/powerpoint/2010/main" val="1382274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FA57-1B59-4BAD-A3ED-11300D93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81715-4D40-4A32-84B7-449BF82DA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8B0DC-4E37-4E5B-8616-661947457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DD14D-2F73-4EC5-A7A4-7C36653D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1951B-0C9C-47A2-8000-03B5F9163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73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FE5D2E-C37B-47C0-8A9E-FCE33C1BE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AD631-2BFD-4902-BCAA-EF689C0BF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8CCF4-B703-4D81-AA6F-28513A6D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7E700-2B5E-4482-A3E5-A7AA59C2A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CBF03-35FA-4264-BD95-1EBBF1B0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02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D2CE-945B-4601-8865-39225552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3E6C5-4B9B-4709-9873-99EF1D5AF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5760" indent="-365760"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B5E4-0173-401D-A461-2515D4D19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31663-E377-41E6-B3A3-2176CBC9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06EAD-4A2E-430A-940C-A60B0559C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19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9595-02EA-4CD6-A449-A2F52E00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0A6A3-A305-4319-9B0D-5DAC85349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F1049-3F5F-4D63-9851-99B7B7BC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E22FE-7FD7-4AA2-BF08-9BC21B6B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63E29-6EFF-492C-9A9F-06C04119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03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DDE6-FFAE-4B4E-83DE-37BFA87B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D88A0-D2C3-4FCF-BF8E-98BE022B6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8720"/>
            <a:ext cx="5181600" cy="4937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31958-B091-4AFC-9976-4E05BDC0D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8720"/>
            <a:ext cx="5181600" cy="4937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37991-A0B0-4F0D-BFBA-DD110D5F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7EF6E-E9D1-4C06-A7E7-5BCB6FBC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E37F4-B24D-4E8C-BD0A-C710BE784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76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00F9-90CC-4200-9A7C-909E0757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"/>
            <a:ext cx="10515600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9AB8-5DEE-4478-8039-0F5B4C440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2296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63A4A-60CC-4A1B-A657-D94993296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28800"/>
            <a:ext cx="5157787" cy="4572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731A89-46C9-48C6-843C-5F8AB6B6B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2296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CAA6DE-95F6-42AE-A81D-6022A99C7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28800"/>
            <a:ext cx="5183188" cy="4572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5E6450-F8B3-4168-B236-93FEBC17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161636-DFB5-47B3-B09E-E417C85C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37C884-9B13-4DB7-B0FA-B90EBE56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89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C554-9676-41DD-915F-EDDA70AA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E9AC5-29FC-499F-9581-908510385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85A9A-DD36-4B8E-8515-2BA7D016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DDC1B-F44E-467C-9764-F736CAA0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33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D4B240-598F-492D-AB04-F1156AF3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2DAA5-2B4A-452E-8946-5ACC7529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289C1-01A9-4229-863E-3D04C5EE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29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0B67-19AB-499E-895E-09FC289C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B3C2A-7D83-4342-B255-5417CE70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8A1D1-F373-4FD9-AFD2-03414779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9D4E1-7CAA-4654-AD60-3DCA048D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A2076-6315-4FA3-ADA1-8EF4D25C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CC436-22B7-4C46-9DCC-38983E25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38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BD55-F44B-4FFD-91E5-CA30BEA6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D44E8-8A29-440C-9160-99B7AC2D3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316EF-98D8-47E2-83CC-588A3D091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05881-E3C5-4AAC-8ACB-E95D7DFF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AFD25-E6CE-449E-95FC-48ED0C83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5BC79-D9C0-4FF2-8E32-A3437FDA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20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FE021E-53BC-496E-903E-5CDAA3B6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1F42D-922D-49E1-B1F4-02D03C4D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188720"/>
            <a:ext cx="100584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5E998-93A3-4ACF-8692-B41AFBB89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8952" y="6547104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BF40B-CBFC-4145-9DC1-DD75CC860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0552" y="6547104"/>
            <a:ext cx="792784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2015-2019 by Mark Reynolds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36298-47F7-4D01-A576-E6E000CE8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547104"/>
            <a:ext cx="457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88ED6-56DE-41D3-B605-8B8A55E527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65C5A-27AF-4EB0-9836-0A10EA018ADC}"/>
              </a:ext>
            </a:extLst>
          </p:cNvPr>
          <p:cNvSpPr/>
          <p:nvPr userDrawn="1"/>
        </p:nvSpPr>
        <p:spPr>
          <a:xfrm>
            <a:off x="0" y="0"/>
            <a:ext cx="410817" cy="731520"/>
          </a:xfrm>
          <a:prstGeom prst="rect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6FB0CD-D42A-4DF1-AE93-0CACF5D185B5}"/>
              </a:ext>
            </a:extLst>
          </p:cNvPr>
          <p:cNvCxnSpPr/>
          <p:nvPr userDrawn="1"/>
        </p:nvCxnSpPr>
        <p:spPr>
          <a:xfrm>
            <a:off x="0" y="731520"/>
            <a:ext cx="12192000" cy="9525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D67882-CAF7-4C15-B63D-3BB28628BAEF}"/>
              </a:ext>
            </a:extLst>
          </p:cNvPr>
          <p:cNvCxnSpPr/>
          <p:nvPr userDrawn="1"/>
        </p:nvCxnSpPr>
        <p:spPr>
          <a:xfrm>
            <a:off x="0" y="6472644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2CA0A81-51DE-4BB4-A252-D4033D0086D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152" y="6458928"/>
            <a:ext cx="1809524" cy="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4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ark@ProfReynolds.com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profreynolds.com/" TargetMode="External"/><Relationship Id="rId4" Type="http://schemas.openxmlformats.org/officeDocument/2006/relationships/hyperlink" Target="http://www.linkedin.com/in/ProfReynold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6734-2BC7-43AD-B2D2-AFF7A6B59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for the Developer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BB9FE-12A7-4C7C-AF71-3D46F9225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4AC4-386B-4BF4-B2AC-8F0D1DAB7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</p:spTree>
    <p:extLst>
      <p:ext uri="{BB962C8B-B14F-4D97-AF65-F5344CB8AC3E}">
        <p14:creationId xmlns:p14="http://schemas.microsoft.com/office/powerpoint/2010/main" val="37282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5C62BBF6-668C-496D-8916-37FFBB6B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" y="4213458"/>
            <a:ext cx="121920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1CA27E-7E60-4A57-ABE7-991F7C47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2" y="2734208"/>
            <a:ext cx="12192000" cy="15681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018793B-A7CB-4948-A050-206C62F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Examination of Source Data – Housing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733891-DC6B-46DD-AFCB-7F065C8E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261712-FB8A-4180-A4C8-C9A92ED1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10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426231-2DD6-478E-BEDD-9E7A6A2A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" y="1289304"/>
            <a:ext cx="12192000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D6B8E0-0501-466B-8D9C-D6E0776A0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864" y="649224"/>
            <a:ext cx="9833334" cy="57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17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9B85-A4A0-4A28-82BF-AABA621A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ML.NET – Install the Model Builder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300AB-1344-490C-A792-EC7CA7D8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13F5A-80C2-46AF-B766-42250295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D5FDC0-A755-499B-8351-89643CEBC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5162"/>
            <a:ext cx="9877425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581567-259D-4765-B3DA-AADCB254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19" y="2260377"/>
            <a:ext cx="4152381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2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BD3B-8CE6-49FA-A323-3F551F50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ML.NET – Add the Learning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243E21-44F2-413B-AC5F-10FFCFB37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1787"/>
            <a:ext cx="10671048" cy="5294693"/>
          </a:xfrm>
        </p:spPr>
        <p:txBody>
          <a:bodyPr>
            <a:normAutofit/>
          </a:bodyPr>
          <a:lstStyle/>
          <a:p>
            <a:r>
              <a:rPr lang="en-US" sz="2400" dirty="0"/>
              <a:t>Install the Machine Learning Model VSIX</a:t>
            </a:r>
          </a:p>
          <a:p>
            <a:r>
              <a:rPr lang="en-US" sz="2400" dirty="0"/>
              <a:t>Create a new Console App (.NET Core)</a:t>
            </a:r>
            <a:br>
              <a:rPr lang="en-US" sz="2400" dirty="0"/>
            </a:br>
            <a:r>
              <a:rPr lang="en-US" sz="2400" dirty="0"/>
              <a:t>(I used </a:t>
            </a:r>
            <a:r>
              <a:rPr lang="en-US" sz="2400" dirty="0" err="1"/>
              <a:t>KnowledgeML.ConsoleApp</a:t>
            </a:r>
            <a:r>
              <a:rPr lang="en-US" sz="2400" dirty="0"/>
              <a:t>)</a:t>
            </a:r>
          </a:p>
          <a:p>
            <a:r>
              <a:rPr lang="en-US" sz="2400" dirty="0"/>
              <a:t>Create the project</a:t>
            </a:r>
          </a:p>
          <a:p>
            <a:r>
              <a:rPr lang="en-US" sz="2400" dirty="0"/>
              <a:t>Add the Machine Learning Model</a:t>
            </a:r>
          </a:p>
          <a:p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7061B8-9E55-4AC2-A444-D74D8A3B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834CE-7618-49DB-AB63-B2ECBF00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A3B9E43-3C46-4A64-9455-BDFCC59D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58" y="36576"/>
            <a:ext cx="7657142" cy="64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8BE613-C85F-4BA4-B951-33335F5D2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2192000" cy="301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839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D6D4-907D-4796-AE46-F2529976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ML.NET – Build the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04A02-A1E3-46CA-93D7-73513267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BF6E2-F166-44B1-82C8-9DA06F99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13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DEB797-1AE4-4061-A0AB-595E117F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0" y="739983"/>
            <a:ext cx="5492559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ECEE22B-8706-41A4-8E93-D4BC35190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33" y="1389834"/>
            <a:ext cx="4274285" cy="35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D9C6A52-6DF6-466A-A3E1-E94ADFA6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62" y="2494922"/>
            <a:ext cx="5375238" cy="400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07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25C8485-408E-4710-8F40-D215C83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ML.NET – NuGet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112E5-26B5-450F-829E-8DE1B3589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B5A06-A384-45DB-B22E-E62FEF50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51672-BCC1-4008-A95C-105787BF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876" y="1075753"/>
            <a:ext cx="6080000" cy="487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C7CF2-AA83-4946-A9FB-4A7431B9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62333"/>
            <a:ext cx="2542857" cy="41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4131D-EF4E-469C-B155-1158F8BB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33" y="1362333"/>
            <a:ext cx="2866667" cy="3171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568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ML.NET Live Demo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 descr="C:\Users\reynoldm\AppData\Local\Temp\SNAGHTML4427e1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11692"/>
            <a:ext cx="3238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6CCBF-9F35-4F52-881A-25A10EA42BDB}"/>
              </a:ext>
            </a:extLst>
          </p:cNvPr>
          <p:cNvSpPr txBox="1"/>
          <p:nvPr/>
        </p:nvSpPr>
        <p:spPr>
          <a:xfrm>
            <a:off x="7126941" y="3657600"/>
            <a:ext cx="4572000" cy="640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ModelBuilder.ConsoleApp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MLNET.Demonstrator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30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ML.NET Recap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DD9863-8BDA-42E7-AA36-D80DE33AD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59168"/>
            <a:ext cx="471487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813739-83C7-4D4E-A61C-51F4AF36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91" y="4321661"/>
            <a:ext cx="53054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B301FF-C0ED-4056-A078-C20F796D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9060"/>
            <a:ext cx="5715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662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DF3C-D611-48B5-B38A-C0F7710C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Cognitive 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74832-9EAA-4643-BE19-488DFEBC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DB55-712B-47A6-AE50-8E6C9EDC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4BDA5-017D-4093-9D21-F95D3A4951BD}"/>
              </a:ext>
            </a:extLst>
          </p:cNvPr>
          <p:cNvSpPr txBox="1"/>
          <p:nvPr/>
        </p:nvSpPr>
        <p:spPr>
          <a:xfrm>
            <a:off x="228600" y="621792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https://azure.microsoft.com/en-us/services/cognitive-services/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A332FF-27A2-43CC-9D80-37E4A7459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14400"/>
            <a:ext cx="114681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149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583E-7B6D-42D8-95EF-EEEA1B88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Chihuahua or Muffin?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1854B0-B28F-4A93-BB52-D990570B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37456-6BD9-42E8-9A49-BEE1E7BA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 descr="Image result for Chihuahua or Muffin?">
            <a:extLst>
              <a:ext uri="{FF2B5EF4-FFF2-40B4-BE49-F238E27FC236}">
                <a16:creationId xmlns:a16="http://schemas.microsoft.com/office/drawing/2014/main" id="{47FECB5B-BD16-4FBE-BAD2-C3303221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754042"/>
            <a:ext cx="5857875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933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0B4C-B8F2-41B1-B989-2C2D5E2F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Barn Owl or Apple?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363104-3F7D-48CB-ABE3-8F553860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90AB3-DD53-48CE-B960-A59149C9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A picture containing indoor, wall, photo&#10;&#10;Description generated with high confidence">
            <a:extLst>
              <a:ext uri="{FF2B5EF4-FFF2-40B4-BE49-F238E27FC236}">
                <a16:creationId xmlns:a16="http://schemas.microsoft.com/office/drawing/2014/main" id="{725EC847-32E5-4F5F-9DE3-898691A9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6000750" cy="601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ED3AC-1607-4EB7-8927-80D4B5C68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865146"/>
            <a:ext cx="6000750" cy="5992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B0120-639B-42EB-AA8B-F895A4958F45}"/>
              </a:ext>
            </a:extLst>
          </p:cNvPr>
          <p:cNvSpPr txBox="1"/>
          <p:nvPr/>
        </p:nvSpPr>
        <p:spPr>
          <a:xfrm>
            <a:off x="6458673" y="149870"/>
            <a:ext cx="371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603020202020204" pitchFamily="34" charset="0"/>
              </a:rPr>
              <a:t>Kitten or Ice Cream?</a:t>
            </a:r>
          </a:p>
        </p:txBody>
      </p:sp>
    </p:spTree>
    <p:extLst>
      <p:ext uri="{BB962C8B-B14F-4D97-AF65-F5344CB8AC3E}">
        <p14:creationId xmlns:p14="http://schemas.microsoft.com/office/powerpoint/2010/main" val="4140804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5A6DC8-1541-47D4-A751-520F272E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6D5A8-84FA-4320-9355-BB883E285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6E196-8EB3-4039-9472-EBB1D9E931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Azure Machine Learning Studio</a:t>
            </a:r>
          </a:p>
          <a:p>
            <a:pPr marL="0" indent="0">
              <a:buNone/>
            </a:pPr>
            <a:r>
              <a:rPr lang="en-US" dirty="0"/>
              <a:t>[This was a 2018 topic]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235C1E-715C-4313-BC49-3A3F837BD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D2DC15-A93A-47FA-BC32-69883208B0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Microsoft Toolkits, SDKs, and APIs</a:t>
            </a:r>
          </a:p>
          <a:p>
            <a:pPr lvl="1"/>
            <a:r>
              <a:rPr lang="en-US" dirty="0"/>
              <a:t>ML.NET</a:t>
            </a:r>
          </a:p>
          <a:p>
            <a:pPr lvl="1"/>
            <a:r>
              <a:rPr lang="en-US" dirty="0"/>
              <a:t>Accord</a:t>
            </a:r>
          </a:p>
          <a:p>
            <a:pPr lvl="1"/>
            <a:r>
              <a:rPr lang="en-US" dirty="0"/>
              <a:t>Azure Cognitive Services</a:t>
            </a:r>
          </a:p>
          <a:p>
            <a:r>
              <a:rPr lang="en-US" dirty="0"/>
              <a:t>How-to examples 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Neural Nets</a:t>
            </a:r>
          </a:p>
          <a:p>
            <a:pPr lvl="1"/>
            <a:r>
              <a:rPr lang="en-US" dirty="0"/>
              <a:t>Vision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8D9A4-3B6D-425A-9734-A20D0FA5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3EDF9-6439-4913-B280-F3B7E787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72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8DA5-B19F-4C31-BD15-5759B1BC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 – Vision - NuGet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CDE95-691E-4343-A9E9-E61A84DE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91782-BC3D-4ECC-853B-8EB3F363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20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A801B39-B636-428C-A022-E096552D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" y="858012"/>
            <a:ext cx="120015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812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936F-54BA-4C48-8FF0-A1E6BAB2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Cognitive Services – Vision – Setup Azure 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730EC-7040-408E-AB8F-B5E0C177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030C1-5E28-486B-B606-C3DF9694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C56A52-85CE-46FC-9781-6A751AE9A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4" y="898800"/>
            <a:ext cx="73628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650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F790-96D0-42A6-8EA4-140A8CD94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Cognitive Services – Vision – As Implemented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9C23A-A0E7-45A7-94EE-5AF8532BC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73BD3-33AE-48E4-8726-7A7FCB48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C6773-1569-48A6-BA07-42681967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43285"/>
            <a:ext cx="7485714" cy="49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7EAAA-4D34-4A3A-820A-3F5BB90FE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686" y="1259480"/>
            <a:ext cx="7485714" cy="4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85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Cognitive Services, Vision – Live Demo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2" descr="C:\Users\reynoldm\AppData\Local\Temp\SNAGHTML4427e1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11692"/>
            <a:ext cx="3238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961131-D2A7-4FAB-B120-C43CAE647DAD}"/>
              </a:ext>
            </a:extLst>
          </p:cNvPr>
          <p:cNvSpPr txBox="1"/>
          <p:nvPr/>
        </p:nvSpPr>
        <p:spPr>
          <a:xfrm>
            <a:off x="7126941" y="3657600"/>
            <a:ext cx="4572000" cy="640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CognitiveServices.Demonstrator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CognitiveServices.VisionLibrary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30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Cognitive Services, Vision – Recap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761FCC-21C9-4A80-8DE4-FC6EA366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" y="155829"/>
            <a:ext cx="851535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F3CBC0-63FF-47A1-84E8-22A8D4E6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538162"/>
            <a:ext cx="7820025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881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DF3C-D611-48B5-B38A-C0F7710C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Accord Framework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74832-9EAA-4643-BE19-488DFEBC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DB55-712B-47A6-AE50-8E6C9EDC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5A3F1-9938-4877-A515-A1C9279C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05" y="1643285"/>
            <a:ext cx="3876190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66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Accord Framework Live Demo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2" descr="C:\Users\reynoldm\AppData\Local\Temp\SNAGHTML4427e1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11692"/>
            <a:ext cx="3238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838C88-4AAE-4F4B-9C0B-1923D8894CF5}"/>
              </a:ext>
            </a:extLst>
          </p:cNvPr>
          <p:cNvSpPr txBox="1"/>
          <p:nvPr/>
        </p:nvSpPr>
        <p:spPr>
          <a:xfrm>
            <a:off x="7126941" y="3657600"/>
            <a:ext cx="4572000" cy="640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Knowledge.Accord</a:t>
            </a:r>
            <a:r>
              <a:rPr lang="en-US" err="1"/>
              <a:t>.</a:t>
            </a:r>
            <a:r>
              <a:rPr lang="en-US"/>
              <a:t>Digits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56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Accord Framework Recap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27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2EF17A-428D-4B0D-9040-2B886393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1224724"/>
            <a:ext cx="686752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995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C0FACED-DBFE-4626-81B8-B50CB07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CA04F-8E49-4BF8-9CD1-4CE0B5F311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23038" y="1554163"/>
            <a:ext cx="5668962" cy="4572000"/>
          </a:xfrm>
        </p:spPr>
        <p:txBody>
          <a:bodyPr/>
          <a:lstStyle/>
          <a:p>
            <a:pPr marL="338138" indent="-338138"/>
            <a:r>
              <a:rPr lang="en-US" dirty="0"/>
              <a:t>Ordinary Least Squares Regression (OLSR)</a:t>
            </a:r>
          </a:p>
          <a:p>
            <a:pPr marL="338138" indent="-338138"/>
            <a:r>
              <a:rPr lang="en-US" dirty="0"/>
              <a:t>Linear Regression</a:t>
            </a:r>
          </a:p>
          <a:p>
            <a:pPr marL="338138" indent="-338138"/>
            <a:r>
              <a:rPr lang="en-US" dirty="0"/>
              <a:t>Logistic Regression</a:t>
            </a:r>
          </a:p>
          <a:p>
            <a:pPr marL="338138" indent="-338138"/>
            <a:r>
              <a:rPr lang="en-US" dirty="0"/>
              <a:t>Stepwise Regression</a:t>
            </a:r>
          </a:p>
          <a:p>
            <a:pPr marL="338138" indent="-338138"/>
            <a:r>
              <a:rPr lang="en-US" dirty="0"/>
              <a:t>Multivariate Adaptive Regression Splines (MARS)</a:t>
            </a:r>
          </a:p>
          <a:p>
            <a:pPr marL="338138" indent="-338138"/>
            <a:r>
              <a:rPr lang="en-US" dirty="0"/>
              <a:t>Locally Estimated Scatterplot Smoothing (LOESS)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B687D4-DD88-439D-B01A-7D2E8146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932544"/>
            <a:ext cx="2641270" cy="2907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BDD89-512A-4BCA-89EE-360656281488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https://machinelearningmastery.com/a-tour-of-machine-learning-algorithms/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1759255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C0FACED-DBFE-4626-81B8-B50CB07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CA04F-8E49-4BF8-9CD1-4CE0B5F311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23038" y="1554163"/>
            <a:ext cx="5668962" cy="4572000"/>
          </a:xfrm>
        </p:spPr>
        <p:txBody>
          <a:bodyPr/>
          <a:lstStyle/>
          <a:p>
            <a:pPr marL="338138" indent="-338138"/>
            <a:r>
              <a:rPr lang="en-US" dirty="0"/>
              <a:t>k-Nearest Neighbor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pPr marL="338138" indent="-338138"/>
            <a:r>
              <a:rPr lang="en-US" dirty="0"/>
              <a:t>Learning Vector Quantization (LVQ)</a:t>
            </a:r>
          </a:p>
          <a:p>
            <a:pPr marL="338138" indent="-338138"/>
            <a:r>
              <a:rPr lang="en-US" dirty="0"/>
              <a:t>Self-Organizing Map (SOM)</a:t>
            </a:r>
          </a:p>
          <a:p>
            <a:pPr marL="338138" indent="-338138"/>
            <a:r>
              <a:rPr lang="en-US" dirty="0"/>
              <a:t>Locally Weighted Learning (LWL)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09C2B-A010-444C-BBF9-D4011905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9" y="916897"/>
            <a:ext cx="2742857" cy="3123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2B4F6-B2C4-4571-9A32-118FDC5DB1B5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https://machinelearningmastery.com/a-tour-of-machine-learning-algorithms/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1070464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018793B-A7CB-4948-A050-206C62F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the Developer – Part 1 (review)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733891-DC6B-46DD-AFCB-7F065C8E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261712-FB8A-4180-A4C8-C9A92ED1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97590E-DB6F-4046-AFD5-8888361F6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84" y="1329384"/>
            <a:ext cx="8659433" cy="4382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B05173-B369-4EFA-B5E6-FB3F110F0645}"/>
              </a:ext>
            </a:extLst>
          </p:cNvPr>
          <p:cNvSpPr txBox="1"/>
          <p:nvPr/>
        </p:nvSpPr>
        <p:spPr>
          <a:xfrm>
            <a:off x="228600" y="6126480"/>
            <a:ext cx="89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Machine Learning has transformed many aspects of our everyday life, can it do the same for public services?, Natalia </a:t>
            </a:r>
            <a:r>
              <a:rPr lang="en-US" sz="900" dirty="0" err="1"/>
              <a:t>Angarita</a:t>
            </a:r>
            <a:r>
              <a:rPr lang="en-US" sz="900" dirty="0"/>
              <a:t> , May 23, 2016, </a:t>
            </a:r>
            <a:r>
              <a:rPr lang="en-US" sz="900" i="1" dirty="0"/>
              <a:t>Capgemini</a:t>
            </a:r>
            <a:br>
              <a:rPr lang="en-US" sz="900" dirty="0"/>
            </a:br>
            <a:r>
              <a:rPr lang="en-US" sz="900" dirty="0"/>
              <a:t>	https://www.capgemini.com/blog/insights-data-blog/2016/05/machine-learning-has-transformed-many-aspects-of-our-everyday-life</a:t>
            </a:r>
          </a:p>
        </p:txBody>
      </p:sp>
    </p:spTree>
    <p:extLst>
      <p:ext uri="{BB962C8B-B14F-4D97-AF65-F5344CB8AC3E}">
        <p14:creationId xmlns:p14="http://schemas.microsoft.com/office/powerpoint/2010/main" val="254220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E7AD5-B2D0-479B-9BA4-1B6AA6B2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45" y="932545"/>
            <a:ext cx="2717460" cy="3111111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C0FACED-DBFE-4626-81B8-B50CB07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CA04F-8E49-4BF8-9CD1-4CE0B5F311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23038" y="1554163"/>
            <a:ext cx="5668962" cy="4572000"/>
          </a:xfrm>
        </p:spPr>
        <p:txBody>
          <a:bodyPr/>
          <a:lstStyle/>
          <a:p>
            <a:pPr marL="338138" indent="-338138"/>
            <a:r>
              <a:rPr lang="en-US" dirty="0"/>
              <a:t>Ridge Regression</a:t>
            </a:r>
          </a:p>
          <a:p>
            <a:pPr marL="338138" indent="-338138"/>
            <a:r>
              <a:rPr lang="en-US" dirty="0"/>
              <a:t>Least Absolute Shrinkage and Selection Operator (LASSO)</a:t>
            </a:r>
          </a:p>
          <a:p>
            <a:pPr marL="338138" indent="-338138"/>
            <a:r>
              <a:rPr lang="en-US" dirty="0"/>
              <a:t>Elastic Net</a:t>
            </a:r>
          </a:p>
          <a:p>
            <a:pPr marL="338138" indent="-338138"/>
            <a:r>
              <a:rPr lang="en-US" dirty="0"/>
              <a:t>Least-Angle Regression (LARS)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3FBF0-8395-437E-8306-98D3606A2838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https://machinelearningmastery.com/a-tour-of-machine-learning-algorithms/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2544105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399F5-DF55-4D2D-9ADC-7C376F00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45" y="932544"/>
            <a:ext cx="2717460" cy="308571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C0FACED-DBFE-4626-81B8-B50CB07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CA04F-8E49-4BF8-9CD1-4CE0B5F311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23038" y="1554163"/>
            <a:ext cx="5668962" cy="4572000"/>
          </a:xfrm>
        </p:spPr>
        <p:txBody>
          <a:bodyPr>
            <a:normAutofit lnSpcReduction="10000"/>
          </a:bodyPr>
          <a:lstStyle/>
          <a:p>
            <a:pPr marL="338138" indent="-338138"/>
            <a:r>
              <a:rPr lang="en-US" dirty="0"/>
              <a:t>Classification and Regression Tree (CART)</a:t>
            </a:r>
          </a:p>
          <a:p>
            <a:pPr marL="338138" indent="-338138"/>
            <a:r>
              <a:rPr lang="en-US" dirty="0"/>
              <a:t>Iterative </a:t>
            </a:r>
            <a:r>
              <a:rPr lang="en-US" dirty="0" err="1"/>
              <a:t>Dichotomiser</a:t>
            </a:r>
            <a:r>
              <a:rPr lang="en-US" dirty="0"/>
              <a:t> 3 (ID3)</a:t>
            </a:r>
          </a:p>
          <a:p>
            <a:pPr marL="338138" indent="-338138"/>
            <a:r>
              <a:rPr lang="en-US" dirty="0"/>
              <a:t>C4.5 and C5.0 (different versions of a powerful approach)</a:t>
            </a:r>
          </a:p>
          <a:p>
            <a:pPr marL="338138" indent="-338138"/>
            <a:r>
              <a:rPr lang="en-US" dirty="0"/>
              <a:t>Chi-squared Automatic Interaction Detection (CHAID)</a:t>
            </a:r>
          </a:p>
          <a:p>
            <a:pPr marL="338138" indent="-338138"/>
            <a:r>
              <a:rPr lang="en-US" dirty="0"/>
              <a:t>Decision Stump</a:t>
            </a:r>
          </a:p>
          <a:p>
            <a:pPr marL="338138" indent="-338138"/>
            <a:r>
              <a:rPr lang="en-US" dirty="0"/>
              <a:t>M5</a:t>
            </a:r>
          </a:p>
          <a:p>
            <a:pPr marL="338138" indent="-338138"/>
            <a:r>
              <a:rPr lang="en-US" dirty="0"/>
              <a:t>Conditional Decision Trees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1F80E-9DEC-43F0-9518-851311786D34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https://machinelearningmastery.com/a-tour-of-machine-learning-algorithms/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3368259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F859F-E8C9-4A79-BDC1-5E90C17A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99" y="805560"/>
            <a:ext cx="2780952" cy="3034921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C0FACED-DBFE-4626-81B8-B50CB07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CA04F-8E49-4BF8-9CD1-4CE0B5F311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23038" y="1554163"/>
            <a:ext cx="5668962" cy="4572000"/>
          </a:xfrm>
        </p:spPr>
        <p:txBody>
          <a:bodyPr/>
          <a:lstStyle/>
          <a:p>
            <a:pPr marL="338138" indent="-338138"/>
            <a:r>
              <a:rPr lang="en-US" dirty="0"/>
              <a:t>Naive Bayes</a:t>
            </a:r>
          </a:p>
          <a:p>
            <a:pPr marL="338138" indent="-338138"/>
            <a:r>
              <a:rPr lang="en-US" dirty="0"/>
              <a:t>Gaussian Naive Bayes</a:t>
            </a:r>
          </a:p>
          <a:p>
            <a:pPr marL="338138" indent="-338138"/>
            <a:r>
              <a:rPr lang="en-US" dirty="0"/>
              <a:t>Multinomial Naive Bayes</a:t>
            </a:r>
          </a:p>
          <a:p>
            <a:pPr marL="338138" indent="-338138"/>
            <a:r>
              <a:rPr lang="en-US" dirty="0"/>
              <a:t>Averaged One-Dependence Estimators (AODE)</a:t>
            </a:r>
          </a:p>
          <a:p>
            <a:pPr marL="338138" indent="-338138"/>
            <a:r>
              <a:rPr lang="en-US" dirty="0"/>
              <a:t>Bayesian Belief Network (BBN)</a:t>
            </a:r>
          </a:p>
          <a:p>
            <a:pPr marL="338138" indent="-338138"/>
            <a:r>
              <a:rPr lang="en-US" dirty="0"/>
              <a:t>Bayesian Network (BN)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A7F46-B879-4325-8ABE-5384DF681EDF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https://machinelearningmastery.com/a-tour-of-machine-learning-algorithms/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488397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F1495-2AC3-4881-A931-D510B804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94" y="916896"/>
            <a:ext cx="2704762" cy="288254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C0FACED-DBFE-4626-81B8-B50CB07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CA04F-8E49-4BF8-9CD1-4CE0B5F311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23038" y="1554163"/>
            <a:ext cx="5668962" cy="4572000"/>
          </a:xfrm>
        </p:spPr>
        <p:txBody>
          <a:bodyPr/>
          <a:lstStyle/>
          <a:p>
            <a:pPr marL="338138" indent="-338138"/>
            <a:r>
              <a:rPr lang="en-US" dirty="0"/>
              <a:t>k-Means</a:t>
            </a:r>
          </a:p>
          <a:p>
            <a:pPr marL="338138" indent="-338138"/>
            <a:r>
              <a:rPr lang="en-US" dirty="0"/>
              <a:t>k-Medians</a:t>
            </a:r>
          </a:p>
          <a:p>
            <a:pPr marL="338138" indent="-338138"/>
            <a:r>
              <a:rPr lang="en-US" dirty="0"/>
              <a:t>Expectation </a:t>
            </a:r>
            <a:r>
              <a:rPr lang="en-US" dirty="0" err="1"/>
              <a:t>Maximisation</a:t>
            </a:r>
            <a:r>
              <a:rPr lang="en-US" dirty="0"/>
              <a:t> (EM)</a:t>
            </a:r>
          </a:p>
          <a:p>
            <a:pPr marL="338138" indent="-338138"/>
            <a:r>
              <a:rPr lang="en-US" dirty="0"/>
              <a:t>Hierarchical Clustering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26A68-FDFC-421C-A18E-331CE6C9F4FA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https://machinelearningmastery.com/a-tour-of-machine-learning-algorithms/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2031624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07CB2-30A7-4CA8-9CBC-1C2ADE939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6" y="825457"/>
            <a:ext cx="2730159" cy="317460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C0FACED-DBFE-4626-81B8-B50CB07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Learning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CA04F-8E49-4BF8-9CD1-4CE0B5F311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23038" y="1554163"/>
            <a:ext cx="5668962" cy="4572000"/>
          </a:xfrm>
        </p:spPr>
        <p:txBody>
          <a:bodyPr/>
          <a:lstStyle/>
          <a:p>
            <a:pPr marL="338138" indent="-338138"/>
            <a:r>
              <a:rPr lang="en-US" dirty="0" err="1"/>
              <a:t>Apriori</a:t>
            </a:r>
            <a:r>
              <a:rPr lang="en-US" dirty="0"/>
              <a:t> algorithm</a:t>
            </a:r>
          </a:p>
          <a:p>
            <a:pPr marL="338138" indent="-338138"/>
            <a:r>
              <a:rPr lang="en-US" dirty="0"/>
              <a:t>Eclat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F999F-327C-4BDB-9D13-4FC690F325CA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https://machinelearningmastery.com/a-tour-of-machine-learning-algorithms/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1072887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1E0E13-0F2B-4520-BECF-61580C0A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838155"/>
            <a:ext cx="2641270" cy="316190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C0FACED-DBFE-4626-81B8-B50CB07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CA04F-8E49-4BF8-9CD1-4CE0B5F311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23038" y="1554163"/>
            <a:ext cx="5668962" cy="4572000"/>
          </a:xfrm>
        </p:spPr>
        <p:txBody>
          <a:bodyPr/>
          <a:lstStyle/>
          <a:p>
            <a:pPr marL="338138" indent="-338138"/>
            <a:r>
              <a:rPr lang="en-US" dirty="0"/>
              <a:t>Perceptron</a:t>
            </a:r>
          </a:p>
          <a:p>
            <a:pPr marL="338138" indent="-338138"/>
            <a:r>
              <a:rPr lang="en-US" dirty="0"/>
              <a:t>Back-Propagation</a:t>
            </a:r>
          </a:p>
          <a:p>
            <a:pPr marL="338138" indent="-338138"/>
            <a:r>
              <a:rPr lang="en-US" dirty="0"/>
              <a:t>Hopfield Network</a:t>
            </a:r>
          </a:p>
          <a:p>
            <a:pPr marL="338138" indent="-338138"/>
            <a:r>
              <a:rPr lang="en-US" dirty="0"/>
              <a:t>Radial Basis Function Network (RBFN)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EE8CA-0B5B-44B0-91F6-6252DF6C2CA6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https://machinelearningmastery.com/a-tour-of-machine-learning-algorithms/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2584722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6224F-95E5-4344-B153-83E8AB21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1" y="916897"/>
            <a:ext cx="2730159" cy="312380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C0FACED-DBFE-4626-81B8-B50CB07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CA04F-8E49-4BF8-9CD1-4CE0B5F311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23038" y="1554163"/>
            <a:ext cx="5668962" cy="4572000"/>
          </a:xfrm>
        </p:spPr>
        <p:txBody>
          <a:bodyPr/>
          <a:lstStyle/>
          <a:p>
            <a:pPr marL="338138" indent="-338138"/>
            <a:r>
              <a:rPr lang="en-US" dirty="0"/>
              <a:t>Deep Boltzmann Machine (DBM)</a:t>
            </a:r>
          </a:p>
          <a:p>
            <a:pPr marL="338138" indent="-338138"/>
            <a:r>
              <a:rPr lang="en-US" dirty="0"/>
              <a:t>Deep Belief Networks (DBN)</a:t>
            </a:r>
          </a:p>
          <a:p>
            <a:pPr marL="338138" indent="-338138"/>
            <a:r>
              <a:rPr lang="en-US" dirty="0"/>
              <a:t>Convolutional Neural Network (CNN)</a:t>
            </a:r>
          </a:p>
          <a:p>
            <a:pPr marL="338138" indent="-338138"/>
            <a:r>
              <a:rPr lang="en-US" dirty="0"/>
              <a:t>Stacked Auto-Encoders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C1B7-1338-43F5-994C-FCB03DAD7A96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https://machinelearningmastery.com/a-tour-of-machine-learning-algorithms/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452332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8CCD8-F6EB-4C4C-859F-AA6C9822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8" y="916896"/>
            <a:ext cx="2692063" cy="3149206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C0FACED-DBFE-4626-81B8-B50CB07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CA04F-8E49-4BF8-9CD1-4CE0B5F311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23038" y="1554163"/>
            <a:ext cx="5668962" cy="4572000"/>
          </a:xfrm>
        </p:spPr>
        <p:txBody>
          <a:bodyPr/>
          <a:lstStyle/>
          <a:p>
            <a:pPr marL="338138" indent="-338138"/>
            <a:r>
              <a:rPr lang="en-US" sz="2200" dirty="0"/>
              <a:t>Principal Component Analysis (PCA)</a:t>
            </a:r>
          </a:p>
          <a:p>
            <a:pPr marL="338138" indent="-338138"/>
            <a:r>
              <a:rPr lang="en-US" sz="2200" dirty="0"/>
              <a:t>Principal Component Regression (PCR)</a:t>
            </a:r>
          </a:p>
          <a:p>
            <a:pPr marL="338138" indent="-338138"/>
            <a:r>
              <a:rPr lang="en-US" sz="2200" dirty="0"/>
              <a:t>Partial Least Squares Regression (PLSR)</a:t>
            </a:r>
          </a:p>
          <a:p>
            <a:pPr marL="338138" indent="-338138"/>
            <a:r>
              <a:rPr lang="en-US" sz="2200" dirty="0" err="1"/>
              <a:t>Sammon</a:t>
            </a:r>
            <a:r>
              <a:rPr lang="en-US" sz="2200" dirty="0"/>
              <a:t> Mapping</a:t>
            </a:r>
          </a:p>
          <a:p>
            <a:pPr marL="338138" indent="-338138"/>
            <a:r>
              <a:rPr lang="en-US" sz="2200" dirty="0"/>
              <a:t>Multidimensional Scaling (MDS)</a:t>
            </a:r>
          </a:p>
          <a:p>
            <a:pPr marL="338138" indent="-338138"/>
            <a:r>
              <a:rPr lang="en-US" sz="2200" dirty="0"/>
              <a:t>Projection Pursuit</a:t>
            </a:r>
          </a:p>
          <a:p>
            <a:pPr marL="338138" indent="-338138"/>
            <a:r>
              <a:rPr lang="en-US" sz="2200" dirty="0"/>
              <a:t>Linear Discriminant Analysis (LDA)</a:t>
            </a:r>
          </a:p>
          <a:p>
            <a:pPr marL="338138" indent="-338138"/>
            <a:r>
              <a:rPr lang="en-US" sz="2200" dirty="0"/>
              <a:t>Mixture Discriminant Analysis (MDA)</a:t>
            </a:r>
          </a:p>
          <a:p>
            <a:pPr marL="338138" indent="-338138"/>
            <a:r>
              <a:rPr lang="en-US" sz="2200" dirty="0"/>
              <a:t>Quadratic Discriminant Analysis (QDA)</a:t>
            </a:r>
          </a:p>
          <a:p>
            <a:pPr marL="338138" indent="-338138"/>
            <a:r>
              <a:rPr lang="en-US" sz="2200" dirty="0"/>
              <a:t>Flexible Discriminant Analysis (FDA)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94AB1-6361-4A15-8FEB-A2090F315309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https://machinelearningmastery.com/a-tour-of-machine-learning-algorithms/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404962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76926-A78A-4B1D-8207-D4E11556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1" y="916897"/>
            <a:ext cx="2666667" cy="292063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C0FACED-DBFE-4626-81B8-B50CB071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38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CA04F-8E49-4BF8-9CD1-4CE0B5F311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23038" y="1554163"/>
            <a:ext cx="5668962" cy="4572000"/>
          </a:xfrm>
        </p:spPr>
        <p:txBody>
          <a:bodyPr/>
          <a:lstStyle/>
          <a:p>
            <a:pPr marL="338138" indent="-338138"/>
            <a:r>
              <a:rPr lang="en-US" dirty="0"/>
              <a:t>Boosting</a:t>
            </a:r>
          </a:p>
          <a:p>
            <a:pPr marL="338138" indent="-338138"/>
            <a:r>
              <a:rPr lang="en-US" dirty="0"/>
              <a:t>Bootstrapped Aggregation (Bagging)</a:t>
            </a:r>
          </a:p>
          <a:p>
            <a:pPr marL="338138" indent="-338138"/>
            <a:r>
              <a:rPr lang="en-US" dirty="0" err="1"/>
              <a:t>AdaBoost</a:t>
            </a:r>
            <a:endParaRPr lang="en-US" dirty="0"/>
          </a:p>
          <a:p>
            <a:pPr marL="338138" indent="-338138"/>
            <a:r>
              <a:rPr lang="en-US" dirty="0"/>
              <a:t>Stacked Generalization (blending)</a:t>
            </a:r>
          </a:p>
          <a:p>
            <a:pPr marL="338138" indent="-338138"/>
            <a:r>
              <a:rPr lang="en-US" dirty="0"/>
              <a:t>Gradient Boosting Machines (GBM)</a:t>
            </a:r>
          </a:p>
          <a:p>
            <a:pPr marL="338138" indent="-338138"/>
            <a:r>
              <a:rPr lang="en-US" dirty="0"/>
              <a:t>Gradient Boosted Regression Trees (GBRT)</a:t>
            </a:r>
          </a:p>
          <a:p>
            <a:pPr marL="338138" indent="-338138"/>
            <a:r>
              <a:rPr lang="en-US" dirty="0"/>
              <a:t>Random Forest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61F3C-C81F-456A-AE09-13988EA3E96B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https://machinelearningmastery.com/a-tour-of-machine-learning-algorithms/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4177030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– Keep Your Eye on the Machine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AA977-C0AD-4A19-8091-65BBE6C82189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https://blogs.wsj.com/tech-europe/2011/04/26/for-sale-the-making-of-a-fly-only-23698655-93-plus-3-99-shipping/ </a:t>
            </a:r>
          </a:p>
        </p:txBody>
      </p:sp>
      <p:pic>
        <p:nvPicPr>
          <p:cNvPr id="1028" name="Picture 4" descr="Image result for making of a fly">
            <a:extLst>
              <a:ext uri="{FF2B5EF4-FFF2-40B4-BE49-F238E27FC236}">
                <a16:creationId xmlns:a16="http://schemas.microsoft.com/office/drawing/2014/main" id="{2314E1E5-AE56-451C-BDF5-04440DCD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0" y="1046148"/>
            <a:ext cx="11428571" cy="48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8344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018793B-A7CB-4948-A050-206C62F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the Developer – Part 1 (review)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733891-DC6B-46DD-AFCB-7F065C8E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261712-FB8A-4180-A4C8-C9A92ED1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A25A9F-5BB6-4000-AFA0-E1826ED7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640"/>
            <a:ext cx="8413209" cy="5281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 descr="C:\Users\Mark\AppData\Local\Temp\SNAGHTML83d1288f.PNG">
            <a:extLst>
              <a:ext uri="{FF2B5EF4-FFF2-40B4-BE49-F238E27FC236}">
                <a16:creationId xmlns:a16="http://schemas.microsoft.com/office/drawing/2014/main" id="{269D6A44-23F7-4A8F-AD4A-FB98E958E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868" y="457200"/>
            <a:ext cx="4467225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30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5C4D36-61DC-496D-8626-27F2104D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Mark Reynolds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D36B3-DA75-45E6-A7D8-9F1B851F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75566-C79B-496A-8648-DEB1DFF3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108868-A495-43AF-87F7-F575C6F14B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9786"/>
            <a:ext cx="3657607" cy="4572009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54A8090-4B71-4869-B1A3-05A4989F54DB}"/>
              </a:ext>
            </a:extLst>
          </p:cNvPr>
          <p:cNvSpPr txBox="1">
            <a:spLocks/>
          </p:cNvSpPr>
          <p:nvPr/>
        </p:nvSpPr>
        <p:spPr>
          <a:xfrm>
            <a:off x="4066560" y="4511842"/>
            <a:ext cx="6044284" cy="140659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Personal Email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mark@ProfReynolds.com</a:t>
            </a:r>
            <a:r>
              <a:rPr lang="en-US" sz="1800" dirty="0"/>
              <a:t>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Linkedin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www.linkedin.com/in/ProfReynolds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Twitter: @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Prof_Reynolds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Blog: </a:t>
            </a:r>
            <a:r>
              <a:rPr lang="en-US" sz="1800" u="sng" dirty="0">
                <a:solidFill>
                  <a:srgbClr val="00A6DE"/>
                </a:solidFill>
                <a:hlinkClick r:id="rId5"/>
              </a:rPr>
              <a:t>http://ProfReynolds.com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A21318E-7B81-4F70-B40A-38CE07552FAD}"/>
              </a:ext>
            </a:extLst>
          </p:cNvPr>
          <p:cNvSpPr txBox="1">
            <a:spLocks/>
          </p:cNvSpPr>
          <p:nvPr/>
        </p:nvSpPr>
        <p:spPr>
          <a:xfrm>
            <a:off x="4066560" y="1069848"/>
            <a:ext cx="5498545" cy="32070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 Reynolds Vitae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TBD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Southwestern Energy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Lone Star College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Intent Driven Designs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Scan Systems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Sikorsky Aircraft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General Dynamics</a:t>
            </a:r>
          </a:p>
        </p:txBody>
      </p:sp>
    </p:spTree>
    <p:extLst>
      <p:ext uri="{BB962C8B-B14F-4D97-AF65-F5344CB8AC3E}">
        <p14:creationId xmlns:p14="http://schemas.microsoft.com/office/powerpoint/2010/main" val="3188550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DF3C-D611-48B5-B38A-C0F7710C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ML.NET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74832-9EAA-4643-BE19-488DFEBC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6DB55-712B-47A6-AE50-8E6C9EDC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6FF930C-F1C8-460D-A8DC-FF6540A25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23975"/>
            <a:ext cx="57150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86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018793B-A7CB-4948-A050-206C62F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Examination of Source Data - Digits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733891-DC6B-46DD-AFCB-7F065C8E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261712-FB8A-4180-A4C8-C9A92ED1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6</a:t>
            </a:fld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D9938F-17FF-41A1-9D89-C40F8D94D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" y="752475"/>
            <a:ext cx="4828949" cy="364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97F677-5035-4938-860F-52E1B4034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4206240"/>
            <a:ext cx="1212532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B0DC689E-B3F8-4C29-B8F4-3355BA962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80" y="731520"/>
            <a:ext cx="5981582" cy="556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25217B-F4FE-4808-9428-2645E9068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537" y="645112"/>
            <a:ext cx="9833334" cy="57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07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852B-6B9D-4A98-89FE-D279A28E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Recognition Using Holland-style Adaptive Classifiers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02CF-9AC1-4375-94D8-2AA012CC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A0A80-19F2-4A53-8B9A-3EA433E6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13848-F030-4EFD-8E90-4F718CDC79D9}"/>
              </a:ext>
            </a:extLst>
          </p:cNvPr>
          <p:cNvSpPr txBox="1"/>
          <p:nvPr/>
        </p:nvSpPr>
        <p:spPr>
          <a:xfrm>
            <a:off x="228600" y="6217920"/>
            <a:ext cx="8961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900" dirty="0"/>
              <a:t>Source:	http://archive.ics.uci.edu/ml/machine-learning-databases/letter-recognition/letter-recognition.names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F5222-EBFB-4801-829F-74F681DF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12752"/>
            <a:ext cx="3596952" cy="4717189"/>
          </a:xfrm>
          <a:prstGeom prst="rect">
            <a:avLst/>
          </a:prstGeom>
        </p:spPr>
      </p:pic>
      <p:pic>
        <p:nvPicPr>
          <p:cNvPr id="2052" name="Picture 4" descr="C:\Users\Mark\AppData\Local\Temp\SNAGHTML5b402505.PNG">
            <a:extLst>
              <a:ext uri="{FF2B5EF4-FFF2-40B4-BE49-F238E27FC236}">
                <a16:creationId xmlns:a16="http://schemas.microsoft.com/office/drawing/2014/main" id="{47FD746E-7926-4EDE-B8E1-AEE91A87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39" y="2877362"/>
            <a:ext cx="4740832" cy="316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EBAD1-97D1-4550-9939-CC63297B0820}"/>
              </a:ext>
            </a:extLst>
          </p:cNvPr>
          <p:cNvSpPr txBox="1"/>
          <p:nvPr/>
        </p:nvSpPr>
        <p:spPr>
          <a:xfrm>
            <a:off x="5300271" y="1012752"/>
            <a:ext cx="6663129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69913" indent="-569913"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Attribute Information: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 err="1">
                <a:latin typeface="Lucida Sans Typewriter" panose="020B0509030504030204" pitchFamily="49" charset="0"/>
              </a:rPr>
              <a:t>lettr</a:t>
            </a:r>
            <a:r>
              <a:rPr lang="en-US" sz="1600" dirty="0">
                <a:latin typeface="Lucida Sans Typewriter" panose="020B0509030504030204" pitchFamily="49" charset="0"/>
              </a:rPr>
              <a:t>	capital letter (26 values from A to Z)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x-box	horizontal position of box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y-box	vertical position of box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width	width of box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high	height of box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 err="1">
                <a:latin typeface="Lucida Sans Typewriter" panose="020B0509030504030204" pitchFamily="49" charset="0"/>
              </a:rPr>
              <a:t>onpix</a:t>
            </a:r>
            <a:r>
              <a:rPr lang="en-US" sz="1600" dirty="0">
                <a:latin typeface="Lucida Sans Typewriter" panose="020B0509030504030204" pitchFamily="49" charset="0"/>
              </a:rPr>
              <a:t>	total # on pixels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x-bar	mean x of on pixels in box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y-bar	mean y of on pixels in box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x2bar	mean x variance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y2bar	mean y variance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 err="1">
                <a:latin typeface="Lucida Sans Typewriter" panose="020B0509030504030204" pitchFamily="49" charset="0"/>
              </a:rPr>
              <a:t>xybar</a:t>
            </a:r>
            <a:r>
              <a:rPr lang="en-US" sz="1600" dirty="0">
                <a:latin typeface="Lucida Sans Typewriter" panose="020B0509030504030204" pitchFamily="49" charset="0"/>
              </a:rPr>
              <a:t>	mean x y correlation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x2ybr	mean of x * x * y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xy2br	mean of x * y * y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x-</a:t>
            </a:r>
            <a:r>
              <a:rPr lang="en-US" sz="1600" dirty="0" err="1">
                <a:latin typeface="Lucida Sans Typewriter" panose="020B0509030504030204" pitchFamily="49" charset="0"/>
              </a:rPr>
              <a:t>ege</a:t>
            </a:r>
            <a:r>
              <a:rPr lang="en-US" sz="1600" dirty="0">
                <a:latin typeface="Lucida Sans Typewriter" panose="020B0509030504030204" pitchFamily="49" charset="0"/>
              </a:rPr>
              <a:t>	mean edge count left to right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 err="1">
                <a:latin typeface="Lucida Sans Typewriter" panose="020B0509030504030204" pitchFamily="49" charset="0"/>
              </a:rPr>
              <a:t>xegvy</a:t>
            </a:r>
            <a:r>
              <a:rPr lang="en-US" sz="1600" dirty="0">
                <a:latin typeface="Lucida Sans Typewriter" panose="020B0509030504030204" pitchFamily="49" charset="0"/>
              </a:rPr>
              <a:t>	correlation of x-</a:t>
            </a:r>
            <a:r>
              <a:rPr lang="en-US" sz="1600" dirty="0" err="1">
                <a:latin typeface="Lucida Sans Typewriter" panose="020B0509030504030204" pitchFamily="49" charset="0"/>
              </a:rPr>
              <a:t>ege</a:t>
            </a:r>
            <a:r>
              <a:rPr lang="en-US" sz="1600" dirty="0">
                <a:latin typeface="Lucida Sans Typewriter" panose="020B0509030504030204" pitchFamily="49" charset="0"/>
              </a:rPr>
              <a:t> with y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>
                <a:latin typeface="Lucida Sans Typewriter" panose="020B0509030504030204" pitchFamily="49" charset="0"/>
              </a:rPr>
              <a:t>y-</a:t>
            </a:r>
            <a:r>
              <a:rPr lang="en-US" sz="1600" dirty="0" err="1">
                <a:latin typeface="Lucida Sans Typewriter" panose="020B0509030504030204" pitchFamily="49" charset="0"/>
              </a:rPr>
              <a:t>ege</a:t>
            </a:r>
            <a:r>
              <a:rPr lang="en-US" sz="1600" dirty="0">
                <a:latin typeface="Lucida Sans Typewriter" panose="020B0509030504030204" pitchFamily="49" charset="0"/>
              </a:rPr>
              <a:t>	mean edge count bottom to top (integer) </a:t>
            </a:r>
          </a:p>
          <a:p>
            <a:pPr marL="569913" indent="-569913">
              <a:buFont typeface="+mj-lt"/>
              <a:buAutoNum type="arabicPeriod"/>
              <a:tabLst>
                <a:tab pos="1484313" algn="l"/>
              </a:tabLst>
            </a:pPr>
            <a:r>
              <a:rPr lang="en-US" sz="1600" dirty="0" err="1">
                <a:latin typeface="Lucida Sans Typewriter" panose="020B0509030504030204" pitchFamily="49" charset="0"/>
              </a:rPr>
              <a:t>yegvx</a:t>
            </a:r>
            <a:r>
              <a:rPr lang="en-US" sz="1600" dirty="0">
                <a:latin typeface="Lucida Sans Typewriter" panose="020B0509030504030204" pitchFamily="49" charset="0"/>
              </a:rPr>
              <a:t>	correlation of y-</a:t>
            </a:r>
            <a:r>
              <a:rPr lang="en-US" sz="1600" dirty="0" err="1">
                <a:latin typeface="Lucida Sans Typewriter" panose="020B0509030504030204" pitchFamily="49" charset="0"/>
              </a:rPr>
              <a:t>ege</a:t>
            </a:r>
            <a:r>
              <a:rPr lang="en-US" sz="1600" dirty="0">
                <a:latin typeface="Lucida Sans Typewriter" panose="020B0509030504030204" pitchFamily="49" charset="0"/>
              </a:rPr>
              <a:t> with x (integer) </a:t>
            </a:r>
          </a:p>
        </p:txBody>
      </p:sp>
    </p:spTree>
    <p:extLst>
      <p:ext uri="{BB962C8B-B14F-4D97-AF65-F5344CB8AC3E}">
        <p14:creationId xmlns:p14="http://schemas.microsoft.com/office/powerpoint/2010/main" val="2971937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9B8C-8879-4337-8ACF-30A1A05A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Recognition Using Holland-style Adaptive Classifiers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6165A-C86B-406B-9657-61E60086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2016-2018 by Mark Reynolds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5ED92-BA2D-4354-B32C-51D69F00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DC8C-A616-47C4-99E2-1208BE02F915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911B2C-DDE1-42CE-862B-7864E238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" y="914400"/>
            <a:ext cx="11644369" cy="5669771"/>
          </a:xfrm>
          <a:prstGeom prst="rect">
            <a:avLst/>
          </a:prstGeom>
        </p:spPr>
      </p:pic>
      <p:pic>
        <p:nvPicPr>
          <p:cNvPr id="1026" name="Picture 2" descr="C:\Users\Mark\AppData\Local\Temp\SNAGHTML5b37a4ff.PNG">
            <a:extLst>
              <a:ext uri="{FF2B5EF4-FFF2-40B4-BE49-F238E27FC236}">
                <a16:creationId xmlns:a16="http://schemas.microsoft.com/office/drawing/2014/main" id="{F1E64548-F89A-4D2D-ABD9-9420436B0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219075"/>
            <a:ext cx="6696075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48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018793B-A7CB-4948-A050-206C62F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Examination of Source Data - Characters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733891-DC6B-46DD-AFCB-7F065C8E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2015-2019 by Mark Reynolds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261712-FB8A-4180-A4C8-C9A92ED1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ED6-56DE-41D3-B605-8B8A55E527FB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CB6FD-8F89-487A-A9E3-9DCD517A4532}"/>
              </a:ext>
            </a:extLst>
          </p:cNvPr>
          <p:cNvSpPr txBox="1"/>
          <p:nvPr/>
        </p:nvSpPr>
        <p:spPr>
          <a:xfrm>
            <a:off x="33337" y="750037"/>
            <a:ext cx="801052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 err="1">
                <a:latin typeface="Lucida Console" panose="020B0609040504020204" pitchFamily="49" charset="0"/>
              </a:rPr>
              <a:t>lettr</a:t>
            </a:r>
            <a:r>
              <a:rPr lang="en-US" sz="1600" dirty="0">
                <a:latin typeface="Lucida Console" panose="020B0609040504020204" pitchFamily="49" charset="0"/>
              </a:rPr>
              <a:t>	capital letter	(26 values from A to Z)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x-box	horizontal position of box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y-box	vertical position of box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width	width of box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high 	height of box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 err="1">
                <a:latin typeface="Lucida Console" panose="020B0609040504020204" pitchFamily="49" charset="0"/>
              </a:rPr>
              <a:t>onpix</a:t>
            </a:r>
            <a:r>
              <a:rPr lang="en-US" sz="1600" dirty="0">
                <a:latin typeface="Lucida Console" panose="020B0609040504020204" pitchFamily="49" charset="0"/>
              </a:rPr>
              <a:t>	total # on pixels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x-bar	mean x of on pixels in box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y-bar	mean y of on pixels in box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x2bar	mean x variance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y2bar	mean y variance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 err="1">
                <a:latin typeface="Lucida Console" panose="020B0609040504020204" pitchFamily="49" charset="0"/>
              </a:rPr>
              <a:t>xybar</a:t>
            </a:r>
            <a:r>
              <a:rPr lang="en-US" sz="1600" dirty="0">
                <a:latin typeface="Lucida Console" panose="020B0609040504020204" pitchFamily="49" charset="0"/>
              </a:rPr>
              <a:t>	mean x y correlation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x2ybr	mean of x * x * y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xy2br	mean of x * y * y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x-</a:t>
            </a:r>
            <a:r>
              <a:rPr lang="en-US" sz="1600" dirty="0" err="1">
                <a:latin typeface="Lucida Console" panose="020B0609040504020204" pitchFamily="49" charset="0"/>
              </a:rPr>
              <a:t>ege</a:t>
            </a:r>
            <a:r>
              <a:rPr lang="en-US" sz="1600" dirty="0">
                <a:latin typeface="Lucida Console" panose="020B0609040504020204" pitchFamily="49" charset="0"/>
              </a:rPr>
              <a:t>	mean edge count left to right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 err="1">
                <a:latin typeface="Lucida Console" panose="020B0609040504020204" pitchFamily="49" charset="0"/>
              </a:rPr>
              <a:t>xegvy</a:t>
            </a:r>
            <a:r>
              <a:rPr lang="en-US" sz="1600" dirty="0">
                <a:latin typeface="Lucida Console" panose="020B0609040504020204" pitchFamily="49" charset="0"/>
              </a:rPr>
              <a:t>	correlation of x-</a:t>
            </a:r>
            <a:r>
              <a:rPr lang="en-US" sz="1600" dirty="0" err="1">
                <a:latin typeface="Lucida Console" panose="020B0609040504020204" pitchFamily="49" charset="0"/>
              </a:rPr>
              <a:t>ege</a:t>
            </a:r>
            <a:r>
              <a:rPr lang="en-US" sz="1600" dirty="0">
                <a:latin typeface="Lucida Console" panose="020B0609040504020204" pitchFamily="49" charset="0"/>
              </a:rPr>
              <a:t> with y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>
                <a:latin typeface="Lucida Console" panose="020B0609040504020204" pitchFamily="49" charset="0"/>
              </a:rPr>
              <a:t>y-</a:t>
            </a:r>
            <a:r>
              <a:rPr lang="en-US" sz="1600" dirty="0" err="1">
                <a:latin typeface="Lucida Console" panose="020B0609040504020204" pitchFamily="49" charset="0"/>
              </a:rPr>
              <a:t>ege</a:t>
            </a:r>
            <a:r>
              <a:rPr lang="en-US" sz="1600" dirty="0">
                <a:latin typeface="Lucida Console" panose="020B0609040504020204" pitchFamily="49" charset="0"/>
              </a:rPr>
              <a:t>	mean edge count bottom to top	(integer)</a:t>
            </a:r>
          </a:p>
          <a:p>
            <a:pPr marL="342900" indent="-342900">
              <a:buFont typeface="+mj-lt"/>
              <a:buAutoNum type="arabicParenR"/>
              <a:tabLst>
                <a:tab pos="1030288" algn="l"/>
                <a:tab pos="4860925" algn="l"/>
              </a:tabLst>
            </a:pPr>
            <a:r>
              <a:rPr lang="en-US" sz="1600" dirty="0" err="1">
                <a:latin typeface="Lucida Console" panose="020B0609040504020204" pitchFamily="49" charset="0"/>
              </a:rPr>
              <a:t>yegvx</a:t>
            </a:r>
            <a:r>
              <a:rPr lang="en-US" sz="1600" dirty="0">
                <a:latin typeface="Lucida Console" panose="020B0609040504020204" pitchFamily="49" charset="0"/>
              </a:rPr>
              <a:t>	correlation of y-</a:t>
            </a:r>
            <a:r>
              <a:rPr lang="en-US" sz="1600" dirty="0" err="1">
                <a:latin typeface="Lucida Console" panose="020B0609040504020204" pitchFamily="49" charset="0"/>
              </a:rPr>
              <a:t>ege</a:t>
            </a:r>
            <a:r>
              <a:rPr lang="en-US" sz="1600" dirty="0">
                <a:latin typeface="Lucida Console" panose="020B0609040504020204" pitchFamily="49" charset="0"/>
              </a:rPr>
              <a:t> with x	(integer)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6A81B-536B-44D4-892E-342BE1E1A391}"/>
              </a:ext>
            </a:extLst>
          </p:cNvPr>
          <p:cNvSpPr txBox="1"/>
          <p:nvPr/>
        </p:nvSpPr>
        <p:spPr>
          <a:xfrm>
            <a:off x="8043862" y="1262536"/>
            <a:ext cx="1371600" cy="2651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dirty="0">
                <a:latin typeface="Lucida Console" panose="020B0609040504020204" pitchFamily="49" charset="0"/>
              </a:rPr>
              <a:t>789 A</a:t>
            </a:r>
          </a:p>
          <a:p>
            <a:r>
              <a:rPr lang="pt-BR" dirty="0">
                <a:latin typeface="Lucida Console" panose="020B0609040504020204" pitchFamily="49" charset="0"/>
              </a:rPr>
              <a:t>766 B</a:t>
            </a:r>
          </a:p>
          <a:p>
            <a:r>
              <a:rPr lang="pt-BR" dirty="0">
                <a:latin typeface="Lucida Console" panose="020B0609040504020204" pitchFamily="49" charset="0"/>
              </a:rPr>
              <a:t>736 C</a:t>
            </a:r>
          </a:p>
          <a:p>
            <a:r>
              <a:rPr lang="pt-BR" dirty="0">
                <a:latin typeface="Lucida Console" panose="020B0609040504020204" pitchFamily="49" charset="0"/>
              </a:rPr>
              <a:t>805 D</a:t>
            </a:r>
          </a:p>
          <a:p>
            <a:r>
              <a:rPr lang="pt-BR" dirty="0">
                <a:latin typeface="Lucida Console" panose="020B0609040504020204" pitchFamily="49" charset="0"/>
              </a:rPr>
              <a:t>768 E</a:t>
            </a:r>
          </a:p>
          <a:p>
            <a:r>
              <a:rPr lang="pt-BR" dirty="0">
                <a:latin typeface="Lucida Console" panose="020B0609040504020204" pitchFamily="49" charset="0"/>
              </a:rPr>
              <a:t>775 F</a:t>
            </a:r>
          </a:p>
          <a:p>
            <a:r>
              <a:rPr lang="pt-BR" dirty="0">
                <a:latin typeface="Lucida Console" panose="020B0609040504020204" pitchFamily="49" charset="0"/>
              </a:rPr>
              <a:t>773 G</a:t>
            </a:r>
          </a:p>
          <a:p>
            <a:r>
              <a:rPr lang="pt-BR" dirty="0">
                <a:latin typeface="Lucida Console" panose="020B0609040504020204" pitchFamily="49" charset="0"/>
              </a:rPr>
              <a:t>734 H</a:t>
            </a:r>
          </a:p>
          <a:p>
            <a:r>
              <a:rPr lang="pt-BR" dirty="0">
                <a:latin typeface="Lucida Console" panose="020B0609040504020204" pitchFamily="49" charset="0"/>
              </a:rPr>
              <a:t>755 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9F6C3-267B-4C49-AD3C-C104C4E906D3}"/>
              </a:ext>
            </a:extLst>
          </p:cNvPr>
          <p:cNvSpPr txBox="1"/>
          <p:nvPr/>
        </p:nvSpPr>
        <p:spPr>
          <a:xfrm>
            <a:off x="9415462" y="1274112"/>
            <a:ext cx="1371600" cy="2651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dirty="0">
                <a:latin typeface="Lucida Console" panose="020B0609040504020204" pitchFamily="49" charset="0"/>
              </a:rPr>
              <a:t>747 J</a:t>
            </a:r>
          </a:p>
          <a:p>
            <a:r>
              <a:rPr lang="pt-BR" dirty="0">
                <a:latin typeface="Lucida Console" panose="020B0609040504020204" pitchFamily="49" charset="0"/>
              </a:rPr>
              <a:t>739 K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pt-BR" dirty="0">
                <a:latin typeface="Lucida Console" panose="020B0609040504020204" pitchFamily="49" charset="0"/>
              </a:rPr>
              <a:t>761 L</a:t>
            </a:r>
          </a:p>
          <a:p>
            <a:r>
              <a:rPr lang="pt-BR" dirty="0">
                <a:latin typeface="Lucida Console" panose="020B0609040504020204" pitchFamily="49" charset="0"/>
              </a:rPr>
              <a:t>792 M</a:t>
            </a:r>
          </a:p>
          <a:p>
            <a:r>
              <a:rPr lang="pt-BR" dirty="0">
                <a:latin typeface="Lucida Console" panose="020B0609040504020204" pitchFamily="49" charset="0"/>
              </a:rPr>
              <a:t>783 N</a:t>
            </a:r>
          </a:p>
          <a:p>
            <a:r>
              <a:rPr lang="pt-BR" dirty="0">
                <a:latin typeface="Lucida Console" panose="020B0609040504020204" pitchFamily="49" charset="0"/>
              </a:rPr>
              <a:t>753 O</a:t>
            </a:r>
          </a:p>
          <a:p>
            <a:r>
              <a:rPr lang="pt-BR" dirty="0">
                <a:latin typeface="Lucida Console" panose="020B0609040504020204" pitchFamily="49" charset="0"/>
              </a:rPr>
              <a:t>803 P</a:t>
            </a:r>
          </a:p>
          <a:p>
            <a:r>
              <a:rPr lang="pt-BR" dirty="0">
                <a:latin typeface="Lucida Console" panose="020B0609040504020204" pitchFamily="49" charset="0"/>
              </a:rPr>
              <a:t>783 Q</a:t>
            </a:r>
          </a:p>
          <a:p>
            <a:r>
              <a:rPr lang="pt-BR" dirty="0">
                <a:latin typeface="Lucida Console" panose="020B0609040504020204" pitchFamily="49" charset="0"/>
              </a:rPr>
              <a:t>758 R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8B6B6-AD26-40CC-860B-9888950E1320}"/>
              </a:ext>
            </a:extLst>
          </p:cNvPr>
          <p:cNvSpPr txBox="1"/>
          <p:nvPr/>
        </p:nvSpPr>
        <p:spPr>
          <a:xfrm>
            <a:off x="10787062" y="1274112"/>
            <a:ext cx="1371600" cy="2651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dirty="0">
                <a:latin typeface="Lucida Console" panose="020B0609040504020204" pitchFamily="49" charset="0"/>
              </a:rPr>
              <a:t>748 S</a:t>
            </a:r>
          </a:p>
          <a:p>
            <a:r>
              <a:rPr lang="pt-BR" dirty="0">
                <a:latin typeface="Lucida Console" panose="020B0609040504020204" pitchFamily="49" charset="0"/>
              </a:rPr>
              <a:t>796 T</a:t>
            </a:r>
          </a:p>
          <a:p>
            <a:r>
              <a:rPr lang="pt-BR" dirty="0">
                <a:latin typeface="Lucida Console" panose="020B0609040504020204" pitchFamily="49" charset="0"/>
              </a:rPr>
              <a:t>813 U</a:t>
            </a:r>
          </a:p>
          <a:p>
            <a:r>
              <a:rPr lang="pt-BR" dirty="0">
                <a:latin typeface="Lucida Console" panose="020B0609040504020204" pitchFamily="49" charset="0"/>
              </a:rPr>
              <a:t>764 V</a:t>
            </a:r>
          </a:p>
          <a:p>
            <a:r>
              <a:rPr lang="pt-BR" dirty="0">
                <a:latin typeface="Lucida Console" panose="020B0609040504020204" pitchFamily="49" charset="0"/>
              </a:rPr>
              <a:t>752 W</a:t>
            </a:r>
          </a:p>
          <a:p>
            <a:r>
              <a:rPr lang="pt-BR" dirty="0">
                <a:latin typeface="Lucida Console" panose="020B0609040504020204" pitchFamily="49" charset="0"/>
              </a:rPr>
              <a:t>787 X</a:t>
            </a:r>
          </a:p>
          <a:p>
            <a:r>
              <a:rPr lang="pt-BR" dirty="0">
                <a:latin typeface="Lucida Console" panose="020B0609040504020204" pitchFamily="49" charset="0"/>
              </a:rPr>
              <a:t>786 Y	 734 Z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682FCE-BCA6-473B-BDBD-6C8B0610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4480040"/>
            <a:ext cx="91059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444CD-9831-48D7-A73A-845556E5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64" y="649224"/>
            <a:ext cx="9833334" cy="573809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C99826-AECF-44DA-B248-6B826DA7C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03" y="3557681"/>
            <a:ext cx="5598667" cy="29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A25070-7612-4F04-8D5A-3E4A15D2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202" y="999872"/>
            <a:ext cx="5586000" cy="29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046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</TotalTime>
  <Words>932</Words>
  <Application>Microsoft Office PowerPoint</Application>
  <PresentationFormat>Widescreen</PresentationFormat>
  <Paragraphs>288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Lucida Console</vt:lpstr>
      <vt:lpstr>Lucida Sans Typewriter</vt:lpstr>
      <vt:lpstr>Trebuchet MS</vt:lpstr>
      <vt:lpstr>Office Theme</vt:lpstr>
      <vt:lpstr>Machine Learning for the Developer</vt:lpstr>
      <vt:lpstr>Abstract</vt:lpstr>
      <vt:lpstr>Machine Learning for the Developer – Part 1 (review)</vt:lpstr>
      <vt:lpstr>Machine Learning for the Developer – Part 1 (review)</vt:lpstr>
      <vt:lpstr>ML.NET</vt:lpstr>
      <vt:lpstr>Examination of Source Data - Digits</vt:lpstr>
      <vt:lpstr>Letter Recognition Using Holland-style Adaptive Classifiers</vt:lpstr>
      <vt:lpstr>Letter Recognition Using Holland-style Adaptive Classifiers</vt:lpstr>
      <vt:lpstr>Examination of Source Data - Characters</vt:lpstr>
      <vt:lpstr>Examination of Source Data – Housing</vt:lpstr>
      <vt:lpstr>Getting Started with ML.NET – Install the Model Builder</vt:lpstr>
      <vt:lpstr>Getting Started with ML.NET – Add the Learning Model</vt:lpstr>
      <vt:lpstr>Getting Started with ML.NET – Build the Model</vt:lpstr>
      <vt:lpstr>Getting Started with ML.NET – NuGet</vt:lpstr>
      <vt:lpstr>ML.NET Live Demo</vt:lpstr>
      <vt:lpstr>ML.NET Recap</vt:lpstr>
      <vt:lpstr>Azure Cognitive Services</vt:lpstr>
      <vt:lpstr>Chihuahua or Muffin?</vt:lpstr>
      <vt:lpstr>Barn Owl or Apple?</vt:lpstr>
      <vt:lpstr>Azure Cognitive Services – Vision - NuGet</vt:lpstr>
      <vt:lpstr>Azure Cognitive Services – Vision – Setup Azure Services</vt:lpstr>
      <vt:lpstr>Azure Cognitive Services – Vision – As Implemented</vt:lpstr>
      <vt:lpstr>Azure Cognitive Services, Vision – Live Demo</vt:lpstr>
      <vt:lpstr>Azure Cognitive Services, Vision – Recap</vt:lpstr>
      <vt:lpstr>Accord Framework</vt:lpstr>
      <vt:lpstr>Accord Framework Live Demo</vt:lpstr>
      <vt:lpstr>Accord Framework Recap</vt:lpstr>
      <vt:lpstr>Regression Algorithms</vt:lpstr>
      <vt:lpstr>Instance-based Algorithms</vt:lpstr>
      <vt:lpstr>Regularization Algorithms</vt:lpstr>
      <vt:lpstr>Decision Tree Algorithms</vt:lpstr>
      <vt:lpstr>Bayesian Algorithms</vt:lpstr>
      <vt:lpstr>Clustering Algorithms</vt:lpstr>
      <vt:lpstr>Association Rule Learning Algorithms</vt:lpstr>
      <vt:lpstr>Artificial Neural Network Algorithms</vt:lpstr>
      <vt:lpstr>Deep Learning Algorithms</vt:lpstr>
      <vt:lpstr>Dimensionality Reduction Algorithms</vt:lpstr>
      <vt:lpstr>Ensemble Algorithms</vt:lpstr>
      <vt:lpstr>And – Keep Your Eye on the Machine</vt:lpstr>
      <vt:lpstr>About Mark Reynolds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Reynolds</dc:creator>
  <cp:lastModifiedBy>Mark Reynolds</cp:lastModifiedBy>
  <cp:revision>159</cp:revision>
  <dcterms:created xsi:type="dcterms:W3CDTF">2019-02-11T16:57:27Z</dcterms:created>
  <dcterms:modified xsi:type="dcterms:W3CDTF">2019-09-12T21:27:08Z</dcterms:modified>
</cp:coreProperties>
</file>